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7" r:id="rId2"/>
  </p:sldIdLst>
  <p:sldSz cx="6858000" cy="9906000" type="A4"/>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ＭＳ Ｐゴシック" pitchFamily="-16"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16"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16"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16"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16"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16"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16"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16"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16"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3D1"/>
    <a:srgbClr val="29A5E3"/>
    <a:srgbClr val="00CCFF"/>
    <a:srgbClr val="7EC9EE"/>
    <a:srgbClr val="4A8DDE"/>
    <a:srgbClr val="0099F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3150" y="96"/>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1" rIns="91423" bIns="45711" numCol="1" anchor="t" anchorCtr="0" compatLnSpc="1">
            <a:prstTxWarp prst="textNoShape">
              <a:avLst/>
            </a:prstTxWarp>
          </a:bodyPr>
          <a:lstStyle>
            <a:lvl1pPr defTabSz="914378">
              <a:defRPr sz="1200">
                <a:latin typeface="Times New Roman" pitchFamily="18" charset="0"/>
                <a:ea typeface="+mn-ea"/>
              </a:defRPr>
            </a:lvl1pPr>
          </a:lstStyle>
          <a:p>
            <a:pPr>
              <a:defRPr/>
            </a:pPr>
            <a:endParaRPr lang="de-DE" altLang="de-DE"/>
          </a:p>
        </p:txBody>
      </p:sp>
      <p:sp>
        <p:nvSpPr>
          <p:cNvPr id="4099" name="Rectangle 1027"/>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1" rIns="91423" bIns="45711" numCol="1" anchor="t" anchorCtr="0" compatLnSpc="1">
            <a:prstTxWarp prst="textNoShape">
              <a:avLst/>
            </a:prstTxWarp>
          </a:bodyPr>
          <a:lstStyle>
            <a:lvl1pPr algn="r" defTabSz="914378">
              <a:defRPr sz="1200">
                <a:latin typeface="Times New Roman" pitchFamily="18" charset="0"/>
                <a:ea typeface="+mn-ea"/>
              </a:defRPr>
            </a:lvl1pPr>
          </a:lstStyle>
          <a:p>
            <a:pPr>
              <a:defRPr/>
            </a:pPr>
            <a:endParaRPr lang="de-DE" altLang="de-DE"/>
          </a:p>
        </p:txBody>
      </p:sp>
      <p:sp>
        <p:nvSpPr>
          <p:cNvPr id="4100" name="Rectangle 1028"/>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1" rIns="91423" bIns="45711" numCol="1" anchor="b" anchorCtr="0" compatLnSpc="1">
            <a:prstTxWarp prst="textNoShape">
              <a:avLst/>
            </a:prstTxWarp>
          </a:bodyPr>
          <a:lstStyle>
            <a:lvl1pPr defTabSz="914378">
              <a:defRPr sz="1200">
                <a:latin typeface="Times New Roman" pitchFamily="18" charset="0"/>
                <a:ea typeface="+mn-ea"/>
              </a:defRPr>
            </a:lvl1pPr>
          </a:lstStyle>
          <a:p>
            <a:pPr>
              <a:defRPr/>
            </a:pPr>
            <a:endParaRPr lang="de-DE" altLang="de-DE"/>
          </a:p>
        </p:txBody>
      </p:sp>
      <p:sp>
        <p:nvSpPr>
          <p:cNvPr id="4101" name="Rectangle 1029"/>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1" rIns="91423" bIns="45711" numCol="1" anchor="b" anchorCtr="0" compatLnSpc="1">
            <a:prstTxWarp prst="textNoShape">
              <a:avLst/>
            </a:prstTxWarp>
          </a:bodyPr>
          <a:lstStyle>
            <a:lvl1pPr algn="r" defTabSz="912813">
              <a:defRPr sz="1200">
                <a:ea typeface="MS PGothic" pitchFamily="34" charset="-128"/>
              </a:defRPr>
            </a:lvl1pPr>
          </a:lstStyle>
          <a:p>
            <a:pPr>
              <a:defRPr/>
            </a:pPr>
            <a:fld id="{69E19124-BE9A-4D09-9302-B4C904876741}" type="slidenum">
              <a:rPr lang="de-DE" altLang="de-DE"/>
              <a:pPr>
                <a:defRPr/>
              </a:pPr>
              <a:t>‹Nr.›</a:t>
            </a:fld>
            <a:endParaRPr lang="de-DE" altLang="de-DE"/>
          </a:p>
        </p:txBody>
      </p:sp>
    </p:spTree>
    <p:extLst>
      <p:ext uri="{BB962C8B-B14F-4D97-AF65-F5344CB8AC3E}">
        <p14:creationId xmlns:p14="http://schemas.microsoft.com/office/powerpoint/2010/main" val="16822517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6575"/>
            <a:ext cx="5829300" cy="212407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5FF24D7D-DA1F-400C-8F93-69ADFC2FF575}" type="slidenum">
              <a:rPr lang="de-DE" altLang="de-DE"/>
              <a:pPr>
                <a:defRPr/>
              </a:pPr>
              <a:t>‹Nr.›</a:t>
            </a:fld>
            <a:endParaRPr lang="de-DE" altLang="de-DE"/>
          </a:p>
        </p:txBody>
      </p:sp>
    </p:spTree>
    <p:extLst>
      <p:ext uri="{BB962C8B-B14F-4D97-AF65-F5344CB8AC3E}">
        <p14:creationId xmlns:p14="http://schemas.microsoft.com/office/powerpoint/2010/main" val="127728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959F0AA6-6CAB-4800-9431-81BC18A13C6A}" type="slidenum">
              <a:rPr lang="de-DE" altLang="de-DE"/>
              <a:pPr>
                <a:defRPr/>
              </a:pPr>
              <a:t>‹Nr.›</a:t>
            </a:fld>
            <a:endParaRPr lang="de-DE" altLang="de-DE"/>
          </a:p>
        </p:txBody>
      </p:sp>
    </p:spTree>
    <p:extLst>
      <p:ext uri="{BB962C8B-B14F-4D97-AF65-F5344CB8AC3E}">
        <p14:creationId xmlns:p14="http://schemas.microsoft.com/office/powerpoint/2010/main" val="401879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886325" y="881063"/>
            <a:ext cx="1457325" cy="7924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14350" y="881063"/>
            <a:ext cx="4219575" cy="79248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8BE0051C-FC77-46EA-AF78-9A84D47C4AC9}" type="slidenum">
              <a:rPr lang="de-DE" altLang="de-DE"/>
              <a:pPr>
                <a:defRPr/>
              </a:pPr>
              <a:t>‹Nr.›</a:t>
            </a:fld>
            <a:endParaRPr lang="de-DE" altLang="de-DE"/>
          </a:p>
        </p:txBody>
      </p:sp>
    </p:spTree>
    <p:extLst>
      <p:ext uri="{BB962C8B-B14F-4D97-AF65-F5344CB8AC3E}">
        <p14:creationId xmlns:p14="http://schemas.microsoft.com/office/powerpoint/2010/main" val="406368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685294FC-5FA5-483A-9A20-318AFB7C060A}" type="slidenum">
              <a:rPr lang="de-DE" altLang="de-DE"/>
              <a:pPr>
                <a:defRPr/>
              </a:pPr>
              <a:t>‹Nr.›</a:t>
            </a:fld>
            <a:endParaRPr lang="de-DE" altLang="de-DE"/>
          </a:p>
        </p:txBody>
      </p:sp>
    </p:spTree>
    <p:extLst>
      <p:ext uri="{BB962C8B-B14F-4D97-AF65-F5344CB8AC3E}">
        <p14:creationId xmlns:p14="http://schemas.microsoft.com/office/powerpoint/2010/main" val="242404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6365875"/>
            <a:ext cx="5829300" cy="1966913"/>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D29B72F5-75BC-4459-8B27-23630A927F66}" type="slidenum">
              <a:rPr lang="de-DE" altLang="de-DE"/>
              <a:pPr>
                <a:defRPr/>
              </a:pPr>
              <a:t>‹Nr.›</a:t>
            </a:fld>
            <a:endParaRPr lang="de-DE" altLang="de-DE"/>
          </a:p>
        </p:txBody>
      </p:sp>
    </p:spTree>
    <p:extLst>
      <p:ext uri="{BB962C8B-B14F-4D97-AF65-F5344CB8AC3E}">
        <p14:creationId xmlns:p14="http://schemas.microsoft.com/office/powerpoint/2010/main" val="330554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8E0A39F7-AD05-464A-BA32-AE1E47FE2D1C}" type="slidenum">
              <a:rPr lang="de-DE" altLang="de-DE"/>
              <a:pPr>
                <a:defRPr/>
              </a:pPr>
              <a:t>‹Nr.›</a:t>
            </a:fld>
            <a:endParaRPr lang="de-DE" altLang="de-DE"/>
          </a:p>
        </p:txBody>
      </p:sp>
    </p:spTree>
    <p:extLst>
      <p:ext uri="{BB962C8B-B14F-4D97-AF65-F5344CB8AC3E}">
        <p14:creationId xmlns:p14="http://schemas.microsoft.com/office/powerpoint/2010/main" val="233231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96875"/>
            <a:ext cx="6172200" cy="1651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p:cNvSpPr>
            <a:spLocks noGrp="1" noChangeArrowheads="1"/>
          </p:cNvSpPr>
          <p:nvPr>
            <p:ph type="sldNum" sz="quarter" idx="12"/>
          </p:nvPr>
        </p:nvSpPr>
        <p:spPr>
          <a:ln/>
        </p:spPr>
        <p:txBody>
          <a:bodyPr/>
          <a:lstStyle>
            <a:lvl1pPr>
              <a:defRPr/>
            </a:lvl1pPr>
          </a:lstStyle>
          <a:p>
            <a:pPr>
              <a:defRPr/>
            </a:pPr>
            <a:fld id="{36CE7576-0482-461B-B9E2-CBA9D5B59821}" type="slidenum">
              <a:rPr lang="de-DE" altLang="de-DE"/>
              <a:pPr>
                <a:defRPr/>
              </a:pPr>
              <a:t>‹Nr.›</a:t>
            </a:fld>
            <a:endParaRPr lang="de-DE" altLang="de-DE"/>
          </a:p>
        </p:txBody>
      </p:sp>
    </p:spTree>
    <p:extLst>
      <p:ext uri="{BB962C8B-B14F-4D97-AF65-F5344CB8AC3E}">
        <p14:creationId xmlns:p14="http://schemas.microsoft.com/office/powerpoint/2010/main" val="108479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2"/>
          </p:nvPr>
        </p:nvSpPr>
        <p:spPr>
          <a:ln/>
        </p:spPr>
        <p:txBody>
          <a:bodyPr/>
          <a:lstStyle>
            <a:lvl1pPr>
              <a:defRPr/>
            </a:lvl1pPr>
          </a:lstStyle>
          <a:p>
            <a:pPr>
              <a:defRPr/>
            </a:pPr>
            <a:fld id="{86773371-ADE9-4CD2-9C8B-B7D499B555DD}" type="slidenum">
              <a:rPr lang="de-DE" altLang="de-DE"/>
              <a:pPr>
                <a:defRPr/>
              </a:pPr>
              <a:t>‹Nr.›</a:t>
            </a:fld>
            <a:endParaRPr lang="de-DE" altLang="de-DE"/>
          </a:p>
        </p:txBody>
      </p:sp>
    </p:spTree>
    <p:extLst>
      <p:ext uri="{BB962C8B-B14F-4D97-AF65-F5344CB8AC3E}">
        <p14:creationId xmlns:p14="http://schemas.microsoft.com/office/powerpoint/2010/main" val="167528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2"/>
          </p:nvPr>
        </p:nvSpPr>
        <p:spPr>
          <a:ln/>
        </p:spPr>
        <p:txBody>
          <a:bodyPr/>
          <a:lstStyle>
            <a:lvl1pPr>
              <a:defRPr/>
            </a:lvl1pPr>
          </a:lstStyle>
          <a:p>
            <a:pPr>
              <a:defRPr/>
            </a:pPr>
            <a:fld id="{A585FFE1-FE2A-4630-BC2C-B302EF3BA99B}" type="slidenum">
              <a:rPr lang="de-DE" altLang="de-DE"/>
              <a:pPr>
                <a:defRPr/>
              </a:pPr>
              <a:t>‹Nr.›</a:t>
            </a:fld>
            <a:endParaRPr lang="de-DE" altLang="de-DE"/>
          </a:p>
        </p:txBody>
      </p:sp>
    </p:spTree>
    <p:extLst>
      <p:ext uri="{BB962C8B-B14F-4D97-AF65-F5344CB8AC3E}">
        <p14:creationId xmlns:p14="http://schemas.microsoft.com/office/powerpoint/2010/main" val="248540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93700"/>
            <a:ext cx="2255838" cy="167957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3CD50F57-5062-43A0-96C8-5EC4B7CFD754}" type="slidenum">
              <a:rPr lang="de-DE" altLang="de-DE"/>
              <a:pPr>
                <a:defRPr/>
              </a:pPr>
              <a:t>‹Nr.›</a:t>
            </a:fld>
            <a:endParaRPr lang="de-DE" altLang="de-DE"/>
          </a:p>
        </p:txBody>
      </p:sp>
    </p:spTree>
    <p:extLst>
      <p:ext uri="{BB962C8B-B14F-4D97-AF65-F5344CB8AC3E}">
        <p14:creationId xmlns:p14="http://schemas.microsoft.com/office/powerpoint/2010/main" val="362448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934200"/>
            <a:ext cx="4114800" cy="8191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478B1B02-5F31-4B7B-BCD5-D1345AE9FBE2}" type="slidenum">
              <a:rPr lang="de-DE" altLang="de-DE"/>
              <a:pPr>
                <a:defRPr/>
              </a:pPr>
              <a:t>‹Nr.›</a:t>
            </a:fld>
            <a:endParaRPr lang="de-DE" altLang="de-DE"/>
          </a:p>
        </p:txBody>
      </p:sp>
    </p:spTree>
    <p:extLst>
      <p:ext uri="{BB962C8B-B14F-4D97-AF65-F5344CB8AC3E}">
        <p14:creationId xmlns:p14="http://schemas.microsoft.com/office/powerpoint/2010/main" val="261151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1027" name="Rectangle 3"/>
          <p:cNvSpPr>
            <a:spLocks noGrp="1" noChangeArrowheads="1"/>
          </p:cNvSpPr>
          <p:nvPr>
            <p:ph type="body" idx="1"/>
          </p:nvPr>
        </p:nvSpPr>
        <p:spPr bwMode="auto">
          <a:xfrm>
            <a:off x="514350" y="2862263"/>
            <a:ext cx="58293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514350" y="9024938"/>
            <a:ext cx="14287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endParaRPr lang="de-DE" altLang="de-DE"/>
          </a:p>
        </p:txBody>
      </p:sp>
      <p:sp>
        <p:nvSpPr>
          <p:cNvPr id="1029" name="Rectangle 5"/>
          <p:cNvSpPr>
            <a:spLocks noGrp="1" noChangeArrowheads="1"/>
          </p:cNvSpPr>
          <p:nvPr>
            <p:ph type="ftr" sz="quarter" idx="3"/>
          </p:nvPr>
        </p:nvSpPr>
        <p:spPr bwMode="auto">
          <a:xfrm>
            <a:off x="2343150" y="9024938"/>
            <a:ext cx="2171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endParaRPr lang="de-DE" altLang="de-DE"/>
          </a:p>
        </p:txBody>
      </p:sp>
      <p:sp>
        <p:nvSpPr>
          <p:cNvPr id="1030" name="Rectangle 6"/>
          <p:cNvSpPr>
            <a:spLocks noGrp="1" noChangeArrowheads="1"/>
          </p:cNvSpPr>
          <p:nvPr>
            <p:ph type="sldNum" sz="quarter" idx="4"/>
          </p:nvPr>
        </p:nvSpPr>
        <p:spPr bwMode="auto">
          <a:xfrm>
            <a:off x="4914900" y="9024938"/>
            <a:ext cx="14287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S PGothic" pitchFamily="34" charset="-128"/>
              </a:defRPr>
            </a:lvl1pPr>
          </a:lstStyle>
          <a:p>
            <a:pPr>
              <a:defRPr/>
            </a:pPr>
            <a:fld id="{2EF5C9F1-50EE-481F-8DDE-7DF0CC7E040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6"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6"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6"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6"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6"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6"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6"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Glueck\Documents\bene_produkt_tacholiquin.jpg"/>
          <p:cNvPicPr>
            <a:picLocks noChangeAspect="1" noChangeArrowheads="1"/>
          </p:cNvPicPr>
          <p:nvPr/>
        </p:nvPicPr>
        <p:blipFill>
          <a:blip r:embed="rId2">
            <a:extLst>
              <a:ext uri="{28A0092B-C50C-407E-A947-70E740481C1C}">
                <a14:useLocalDpi xmlns:a14="http://schemas.microsoft.com/office/drawing/2010/main" val="0"/>
              </a:ext>
            </a:extLst>
          </a:blip>
          <a:srcRect l="55284" t="43336" r="32401"/>
          <a:stretch>
            <a:fillRect/>
          </a:stretch>
        </p:blipFill>
        <p:spPr bwMode="auto">
          <a:xfrm>
            <a:off x="-55563" y="-30163"/>
            <a:ext cx="6900863" cy="99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C:\Users\sGlueck\Documents\bene_s4_produkte_ganze_Familie.jpg"/>
          <p:cNvPicPr>
            <a:picLocks noChangeAspect="1" noChangeArrowheads="1"/>
          </p:cNvPicPr>
          <p:nvPr/>
        </p:nvPicPr>
        <p:blipFill>
          <a:blip r:embed="rId3">
            <a:extLst>
              <a:ext uri="{28A0092B-C50C-407E-A947-70E740481C1C}">
                <a14:useLocalDpi xmlns:a14="http://schemas.microsoft.com/office/drawing/2010/main" val="0"/>
              </a:ext>
            </a:extLst>
          </a:blip>
          <a:srcRect l="30222"/>
          <a:stretch>
            <a:fillRect/>
          </a:stretch>
        </p:blipFill>
        <p:spPr bwMode="auto">
          <a:xfrm>
            <a:off x="3448050" y="8726488"/>
            <a:ext cx="1697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C:\Users\sGlueck\Documents\bene_s1_ben-u-ron_baby.jpg"/>
          <p:cNvPicPr>
            <a:picLocks noChangeAspect="1" noChangeArrowheads="1"/>
          </p:cNvPicPr>
          <p:nvPr/>
        </p:nvPicPr>
        <p:blipFill>
          <a:blip r:embed="rId4">
            <a:extLst>
              <a:ext uri="{28A0092B-C50C-407E-A947-70E740481C1C}">
                <a14:useLocalDpi xmlns:a14="http://schemas.microsoft.com/office/drawing/2010/main" val="0"/>
              </a:ext>
            </a:extLst>
          </a:blip>
          <a:srcRect l="17194" r="10971"/>
          <a:stretch>
            <a:fillRect/>
          </a:stretch>
        </p:blipFill>
        <p:spPr bwMode="auto">
          <a:xfrm>
            <a:off x="-26988" y="8726488"/>
            <a:ext cx="17478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4"/>
          <p:cNvSpPr txBox="1">
            <a:spLocks noChangeArrowheads="1"/>
          </p:cNvSpPr>
          <p:nvPr/>
        </p:nvSpPr>
        <p:spPr bwMode="auto">
          <a:xfrm>
            <a:off x="79375" y="1911559"/>
            <a:ext cx="5065713" cy="657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ea typeface="ＭＳ Ｐゴシック" pitchFamily="-16"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16"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16"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16"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16"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16"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16"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16"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16" charset="-128"/>
              </a:defRPr>
            </a:lvl9pPr>
          </a:lstStyle>
          <a:p>
            <a:pPr>
              <a:spcBef>
                <a:spcPct val="0"/>
              </a:spcBef>
              <a:spcAft>
                <a:spcPts val="600"/>
              </a:spcAft>
              <a:buFontTx/>
              <a:buNone/>
              <a:defRPr/>
            </a:pPr>
            <a:r>
              <a:rPr lang="de-DE" altLang="de-DE" sz="1600" b="1" dirty="0" smtClean="0">
                <a:latin typeface="Helvetica" pitchFamily="34" charset="0"/>
                <a:ea typeface="Times New Roman" pitchFamily="18" charset="0"/>
                <a:cs typeface="Arial" charset="0"/>
              </a:rPr>
              <a:t>Ihre Aufgaben</a:t>
            </a:r>
          </a:p>
          <a:p>
            <a:pPr>
              <a:spcBef>
                <a:spcPct val="0"/>
              </a:spcBef>
              <a:buNone/>
              <a:defRPr/>
            </a:pPr>
            <a:r>
              <a:rPr lang="de-DE" altLang="de-DE" sz="1600" b="1" dirty="0" smtClean="0">
                <a:latin typeface="Helvetica" pitchFamily="34" charset="0"/>
                <a:ea typeface="Times New Roman" pitchFamily="18" charset="0"/>
                <a:cs typeface="Arial" charset="0"/>
              </a:rPr>
              <a:t>   Ihre </a:t>
            </a:r>
            <a:r>
              <a:rPr lang="de-DE" altLang="de-DE" sz="1600" b="1" dirty="0">
                <a:latin typeface="Helvetica" pitchFamily="34" charset="0"/>
                <a:ea typeface="Times New Roman" pitchFamily="18" charset="0"/>
                <a:cs typeface="Arial" charset="0"/>
              </a:rPr>
              <a:t>Aufgaben</a:t>
            </a:r>
          </a:p>
          <a:p>
            <a:pPr marL="171450" indent="-171450">
              <a:spcBef>
                <a:spcPct val="0"/>
              </a:spcBef>
              <a:buFont typeface="Symbol" panose="05050102010706020507" pitchFamily="18" charset="2"/>
              <a:buChar char="·"/>
              <a:defRPr/>
            </a:pPr>
            <a:endParaRPr lang="de-DE" sz="1100" dirty="0">
              <a:latin typeface="Helvetica" pitchFamily="34" charset="0"/>
              <a:ea typeface="Times New Roman" pitchFamily="18" charset="0"/>
              <a:cs typeface="Arial" charset="0"/>
            </a:endParaRP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Verantwortlich für die Umsetzung firmeninterner und gesetzlicher Vorgaben im Bereich Arbeitssicherheit und Umweltschutz (EHS: </a:t>
            </a:r>
            <a:r>
              <a:rPr lang="de-DE" sz="1100" b="1" dirty="0" smtClean="0">
                <a:latin typeface="Helvetica" pitchFamily="34" charset="0"/>
                <a:ea typeface="Times New Roman" pitchFamily="18" charset="0"/>
                <a:cs typeface="Arial" charset="0"/>
              </a:rPr>
              <a:t>E</a:t>
            </a:r>
            <a:r>
              <a:rPr lang="de-DE" sz="1100" dirty="0" smtClean="0">
                <a:latin typeface="Helvetica" pitchFamily="34" charset="0"/>
                <a:ea typeface="Times New Roman" pitchFamily="18" charset="0"/>
                <a:cs typeface="Arial" charset="0"/>
              </a:rPr>
              <a:t>nvironmental </a:t>
            </a:r>
            <a:r>
              <a:rPr lang="de-DE" sz="1100" b="1" dirty="0" err="1">
                <a:latin typeface="Helvetica" pitchFamily="34" charset="0"/>
                <a:ea typeface="Times New Roman" pitchFamily="18" charset="0"/>
                <a:cs typeface="Arial" charset="0"/>
              </a:rPr>
              <a:t>H</a:t>
            </a:r>
            <a:r>
              <a:rPr lang="de-DE" sz="1100" dirty="0" err="1" smtClean="0">
                <a:latin typeface="Helvetica" pitchFamily="34" charset="0"/>
                <a:ea typeface="Times New Roman" pitchFamily="18" charset="0"/>
                <a:cs typeface="Arial" charset="0"/>
              </a:rPr>
              <a:t>ealth</a:t>
            </a:r>
            <a:r>
              <a:rPr lang="de-DE" sz="1100" dirty="0" smtClean="0">
                <a:latin typeface="Helvetica" pitchFamily="34" charset="0"/>
                <a:ea typeface="Times New Roman" pitchFamily="18" charset="0"/>
                <a:cs typeface="Arial" charset="0"/>
              </a:rPr>
              <a:t> &amp; </a:t>
            </a:r>
            <a:r>
              <a:rPr lang="de-DE" sz="1100" b="1" dirty="0" err="1" smtClean="0">
                <a:latin typeface="Helvetica" pitchFamily="34" charset="0"/>
                <a:ea typeface="Times New Roman" pitchFamily="18" charset="0"/>
                <a:cs typeface="Arial" charset="0"/>
              </a:rPr>
              <a:t>S</a:t>
            </a:r>
            <a:r>
              <a:rPr lang="de-DE" sz="1100" dirty="0" err="1" smtClean="0">
                <a:latin typeface="Helvetica" pitchFamily="34" charset="0"/>
                <a:ea typeface="Times New Roman" pitchFamily="18" charset="0"/>
                <a:cs typeface="Arial" charset="0"/>
              </a:rPr>
              <a:t>afety</a:t>
            </a:r>
            <a:r>
              <a:rPr lang="de-DE" sz="1100" dirty="0" smtClean="0">
                <a:latin typeface="Helvetica" pitchFamily="34" charset="0"/>
                <a:ea typeface="Times New Roman" pitchFamily="18" charset="0"/>
                <a:cs typeface="Arial" charset="0"/>
              </a:rPr>
              <a:t>); Koordination der Maßnahmen</a:t>
            </a:r>
            <a:endParaRPr lang="de-DE" sz="1100" dirty="0">
              <a:latin typeface="Helvetica" pitchFamily="34" charset="0"/>
              <a:ea typeface="Times New Roman" pitchFamily="18" charset="0"/>
              <a:cs typeface="Arial" charset="0"/>
            </a:endParaRP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Umsetzung von Initiativen zur kontinuierlichen Verbesserung im Tätigkeitsbereich </a:t>
            </a: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Vorbereitung und Begleitung von Inspektionen </a:t>
            </a: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Entwicklung und Aufrechterhaltung von Maßnahmen in Hinblick auf internationale Normen wie ISO 14001 und ISO 45001 „</a:t>
            </a:r>
            <a:r>
              <a:rPr lang="de-DE" sz="1100" dirty="0" err="1" smtClean="0">
                <a:latin typeface="Helvetica" pitchFamily="34" charset="0"/>
                <a:ea typeface="Times New Roman" pitchFamily="18" charset="0"/>
                <a:cs typeface="Arial" charset="0"/>
              </a:rPr>
              <a:t>Occupational</a:t>
            </a:r>
            <a:r>
              <a:rPr lang="de-DE" sz="1100" dirty="0" smtClean="0">
                <a:latin typeface="Helvetica" pitchFamily="34" charset="0"/>
                <a:ea typeface="Times New Roman" pitchFamily="18" charset="0"/>
                <a:cs typeface="Arial" charset="0"/>
              </a:rPr>
              <a:t> </a:t>
            </a:r>
            <a:r>
              <a:rPr lang="de-DE" sz="1100" dirty="0" err="1" smtClean="0">
                <a:latin typeface="Helvetica" pitchFamily="34" charset="0"/>
                <a:ea typeface="Times New Roman" pitchFamily="18" charset="0"/>
                <a:cs typeface="Arial" charset="0"/>
              </a:rPr>
              <a:t>Health</a:t>
            </a:r>
            <a:r>
              <a:rPr lang="de-DE" sz="1100" dirty="0" smtClean="0">
                <a:latin typeface="Helvetica" pitchFamily="34" charset="0"/>
                <a:ea typeface="Times New Roman" pitchFamily="18" charset="0"/>
                <a:cs typeface="Arial" charset="0"/>
              </a:rPr>
              <a:t> </a:t>
            </a:r>
            <a:r>
              <a:rPr lang="de-DE" sz="1100" dirty="0" err="1" smtClean="0">
                <a:latin typeface="Helvetica" pitchFamily="34" charset="0"/>
                <a:ea typeface="Times New Roman" pitchFamily="18" charset="0"/>
                <a:cs typeface="Arial" charset="0"/>
              </a:rPr>
              <a:t>and</a:t>
            </a:r>
            <a:r>
              <a:rPr lang="de-DE" sz="1100" dirty="0" smtClean="0">
                <a:latin typeface="Helvetica" pitchFamily="34" charset="0"/>
                <a:ea typeface="Times New Roman" pitchFamily="18" charset="0"/>
                <a:cs typeface="Arial" charset="0"/>
              </a:rPr>
              <a:t> </a:t>
            </a:r>
            <a:r>
              <a:rPr lang="de-DE" sz="1100" dirty="0" err="1" smtClean="0">
                <a:latin typeface="Helvetica" pitchFamily="34" charset="0"/>
                <a:ea typeface="Times New Roman" pitchFamily="18" charset="0"/>
                <a:cs typeface="Arial" charset="0"/>
              </a:rPr>
              <a:t>Safety</a:t>
            </a:r>
            <a:r>
              <a:rPr lang="de-DE" sz="1100" dirty="0" smtClean="0">
                <a:latin typeface="Helvetica" pitchFamily="34" charset="0"/>
                <a:ea typeface="Times New Roman" pitchFamily="18" charset="0"/>
                <a:cs typeface="Arial" charset="0"/>
              </a:rPr>
              <a:t> Management Systems“</a:t>
            </a: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Steuerung und Koordinierung von Risikoanalysen und Aktionen</a:t>
            </a: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Kennzahlenermittlung, Analyse und Ableitung von Maßnahmen zur Verbesserung der Arbeitsplatzumgebung</a:t>
            </a: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Beratung des Managements </a:t>
            </a: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Entwicklung und Umsetzung von Trainings- bzw. Bildungsmaßnahmen</a:t>
            </a:r>
          </a:p>
          <a:p>
            <a:pPr>
              <a:spcBef>
                <a:spcPct val="0"/>
              </a:spcBef>
              <a:buNone/>
              <a:defRPr/>
            </a:pPr>
            <a:r>
              <a:rPr lang="de-DE" sz="1100" dirty="0">
                <a:latin typeface="Helvetica" pitchFamily="34" charset="0"/>
                <a:ea typeface="Times New Roman" pitchFamily="18" charset="0"/>
                <a:cs typeface="Arial" charset="0"/>
              </a:rPr>
              <a:t/>
            </a:r>
            <a:br>
              <a:rPr lang="de-DE" sz="1100" dirty="0">
                <a:latin typeface="Helvetica" pitchFamily="34" charset="0"/>
                <a:ea typeface="Times New Roman" pitchFamily="18" charset="0"/>
                <a:cs typeface="Arial" charset="0"/>
              </a:rPr>
            </a:br>
            <a:r>
              <a:rPr lang="de-DE" sz="1100" dirty="0">
                <a:latin typeface="Helvetica" pitchFamily="34" charset="0"/>
                <a:ea typeface="Times New Roman" pitchFamily="18" charset="0"/>
                <a:cs typeface="Arial" charset="0"/>
              </a:rPr>
              <a:t> </a:t>
            </a:r>
            <a:r>
              <a:rPr lang="de-DE" sz="1100" dirty="0" smtClean="0">
                <a:latin typeface="Helvetica" pitchFamily="34" charset="0"/>
                <a:ea typeface="Times New Roman" pitchFamily="18" charset="0"/>
                <a:cs typeface="Arial" charset="0"/>
              </a:rPr>
              <a:t>    </a:t>
            </a:r>
            <a:r>
              <a:rPr lang="de-DE" altLang="de-DE" sz="1600" b="1" dirty="0" smtClean="0">
                <a:latin typeface="Helvetica" pitchFamily="34" charset="0"/>
                <a:ea typeface="Times New Roman" pitchFamily="18" charset="0"/>
                <a:cs typeface="Arial" charset="0"/>
              </a:rPr>
              <a:t>Ihre Qualifikation</a:t>
            </a: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Bachelor- </a:t>
            </a:r>
            <a:r>
              <a:rPr lang="de-DE" sz="1100" dirty="0">
                <a:latin typeface="Helvetica" pitchFamily="34" charset="0"/>
                <a:ea typeface="Times New Roman" pitchFamily="18" charset="0"/>
                <a:cs typeface="Arial" charset="0"/>
              </a:rPr>
              <a:t>oder Masterabschluss der Studienrichtung </a:t>
            </a:r>
            <a:r>
              <a:rPr lang="de-DE" sz="1100" dirty="0" smtClean="0">
                <a:latin typeface="Helvetica" pitchFamily="34" charset="0"/>
                <a:ea typeface="Times New Roman" pitchFamily="18" charset="0"/>
                <a:cs typeface="Arial" charset="0"/>
              </a:rPr>
              <a:t>Ingenieurwissen-</a:t>
            </a:r>
            <a:r>
              <a:rPr lang="de-DE" sz="1100" dirty="0" err="1" smtClean="0">
                <a:latin typeface="Helvetica" pitchFamily="34" charset="0"/>
                <a:ea typeface="Times New Roman" pitchFamily="18" charset="0"/>
                <a:cs typeface="Arial" charset="0"/>
              </a:rPr>
              <a:t>schaften</a:t>
            </a:r>
            <a:r>
              <a:rPr lang="de-DE" sz="1100" dirty="0" smtClean="0">
                <a:latin typeface="Helvetica" pitchFamily="34" charset="0"/>
                <a:ea typeface="Times New Roman" pitchFamily="18" charset="0"/>
                <a:cs typeface="Arial" charset="0"/>
              </a:rPr>
              <a:t> </a:t>
            </a:r>
            <a:r>
              <a:rPr lang="de-DE" sz="1100" dirty="0">
                <a:latin typeface="Helvetica" pitchFamily="34" charset="0"/>
                <a:ea typeface="Times New Roman" pitchFamily="18" charset="0"/>
                <a:cs typeface="Arial" charset="0"/>
              </a:rPr>
              <a:t>oder eine Prüfung als staatlich anerkannter </a:t>
            </a:r>
            <a:r>
              <a:rPr lang="de-DE" sz="1100" dirty="0" smtClean="0">
                <a:latin typeface="Helvetica" pitchFamily="34" charset="0"/>
                <a:ea typeface="Times New Roman" pitchFamily="18" charset="0"/>
                <a:cs typeface="Arial" charset="0"/>
              </a:rPr>
              <a:t>Techniker/Meister</a:t>
            </a:r>
            <a:r>
              <a:rPr lang="de-DE" sz="1100" dirty="0">
                <a:latin typeface="Helvetica" pitchFamily="34" charset="0"/>
                <a:ea typeface="Times New Roman" pitchFamily="18" charset="0"/>
                <a:cs typeface="Arial" charset="0"/>
              </a:rPr>
              <a:t>, abgeschlossene Ausbildung zur Fachkraft für Arbeitssicherheit</a:t>
            </a:r>
            <a:endParaRPr lang="de-DE" sz="1100" dirty="0" smtClean="0">
              <a:latin typeface="Helvetica" pitchFamily="34" charset="0"/>
              <a:ea typeface="Times New Roman" pitchFamily="18" charset="0"/>
              <a:cs typeface="Arial" charset="0"/>
            </a:endParaRP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Mindestens 2-3jährige Erfahrung in einer EHS Position</a:t>
            </a: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Aktuelles Fachwissen in deutscher EHS-Gesetzgebung und deren Richt-linien, sowie Erfahrung im Umgang mit ISO Standards</a:t>
            </a: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Teamfähigkeit und positive Einstellung in Hinsicht auf Veränderungs-Management</a:t>
            </a:r>
          </a:p>
          <a:p>
            <a:pPr marL="171450" indent="-171450">
              <a:spcBef>
                <a:spcPct val="0"/>
              </a:spcBef>
              <a:buFont typeface="Symbol" panose="05050102010706020507" pitchFamily="18" charset="2"/>
              <a:buChar char="·"/>
              <a:defRPr/>
            </a:pPr>
            <a:r>
              <a:rPr lang="de-DE" sz="1100" dirty="0" smtClean="0">
                <a:latin typeface="Helvetica" pitchFamily="34" charset="0"/>
                <a:ea typeface="Times New Roman" pitchFamily="18" charset="0"/>
                <a:cs typeface="Arial" charset="0"/>
              </a:rPr>
              <a:t>Routinierter Umgang mit den MS-Office-Anwendungen</a:t>
            </a:r>
            <a:endParaRPr lang="de-DE" sz="1100" dirty="0">
              <a:latin typeface="Helvetica" pitchFamily="34" charset="0"/>
              <a:ea typeface="Times New Roman" pitchFamily="18" charset="0"/>
              <a:cs typeface="Arial" charset="0"/>
            </a:endParaRPr>
          </a:p>
          <a:p>
            <a:pPr marL="171450" indent="-171450">
              <a:spcBef>
                <a:spcPct val="0"/>
              </a:spcBef>
              <a:buFont typeface="Symbol" panose="05050102010706020507" pitchFamily="18" charset="2"/>
              <a:buChar char="·"/>
              <a:defRPr/>
            </a:pPr>
            <a:endParaRPr lang="de-DE" altLang="de-DE" sz="1100" dirty="0">
              <a:latin typeface="Helvetica" pitchFamily="34" charset="0"/>
              <a:ea typeface="Times New Roman" pitchFamily="18" charset="0"/>
              <a:cs typeface="Arial" charset="0"/>
            </a:endParaRPr>
          </a:p>
          <a:p>
            <a:pPr eaLnBrk="1" hangingPunct="1">
              <a:spcBef>
                <a:spcPct val="0"/>
              </a:spcBef>
              <a:spcAft>
                <a:spcPts val="600"/>
              </a:spcAft>
              <a:buFontTx/>
              <a:buNone/>
              <a:defRPr/>
            </a:pPr>
            <a:r>
              <a:rPr lang="de-DE" altLang="de-DE" sz="1100" dirty="0" smtClean="0">
                <a:latin typeface="Helvetica" pitchFamily="34" charset="0"/>
                <a:ea typeface="Times New Roman" pitchFamily="18" charset="0"/>
                <a:cs typeface="Arial" charset="0"/>
              </a:rPr>
              <a:t>Es erwartet Sie eine sehr vielseitige und eigenverantwortliche Aufgabe in einer dynamischen Firma mit angenehmer Arbeitsatmosphäre und kurzen Kommunikationswegen.</a:t>
            </a:r>
          </a:p>
          <a:p>
            <a:pPr eaLnBrk="1" hangingPunct="1">
              <a:spcBef>
                <a:spcPct val="0"/>
              </a:spcBef>
              <a:buFontTx/>
              <a:buNone/>
              <a:defRPr/>
            </a:pPr>
            <a:r>
              <a:rPr lang="de-DE" altLang="de-DE" sz="1100" dirty="0" smtClean="0">
                <a:latin typeface="Helvetica" pitchFamily="34" charset="0"/>
                <a:ea typeface="Times New Roman" pitchFamily="18" charset="0"/>
                <a:cs typeface="Arial" charset="0"/>
              </a:rPr>
              <a:t>Wenn wir Ihr Interesse geweckt haben, senden Sie bitte Ihre Bewerbungsunterlagen an: </a:t>
            </a:r>
            <a:r>
              <a:rPr lang="de-DE" altLang="de-DE" sz="1100" b="1" dirty="0" smtClean="0">
                <a:latin typeface="Helvetica" pitchFamily="34" charset="0"/>
                <a:ea typeface="Times New Roman" pitchFamily="18" charset="0"/>
                <a:cs typeface="Arial" charset="0"/>
              </a:rPr>
              <a:t>bewerbung@bene-gmbh.de</a:t>
            </a:r>
            <a:r>
              <a:rPr lang="de-DE" altLang="de-DE" sz="1100" dirty="0" smtClean="0">
                <a:latin typeface="Helvetica" pitchFamily="34" charset="0"/>
                <a:ea typeface="Times New Roman" pitchFamily="18" charset="0"/>
                <a:cs typeface="Arial" charset="0"/>
              </a:rPr>
              <a:t>.</a:t>
            </a:r>
          </a:p>
          <a:p>
            <a:pPr eaLnBrk="1" hangingPunct="1">
              <a:spcBef>
                <a:spcPct val="0"/>
              </a:spcBef>
              <a:spcAft>
                <a:spcPts val="600"/>
              </a:spcAft>
              <a:buFontTx/>
              <a:buNone/>
              <a:defRPr/>
            </a:pPr>
            <a:r>
              <a:rPr lang="de-DE" altLang="de-DE" sz="1100" dirty="0" smtClean="0">
                <a:latin typeface="Helvetica" pitchFamily="34" charset="0"/>
                <a:ea typeface="Times New Roman" pitchFamily="18" charset="0"/>
                <a:cs typeface="Arial" charset="0"/>
              </a:rPr>
              <a:t>Wir freuen uns auf Sie!</a:t>
            </a:r>
            <a:r>
              <a:rPr lang="de-DE" altLang="de-DE" sz="1100" dirty="0" smtClean="0">
                <a:solidFill>
                  <a:srgbClr val="262626"/>
                </a:solidFill>
                <a:latin typeface="Helvetica" pitchFamily="34" charset="0"/>
                <a:ea typeface="Times New Roman" pitchFamily="18" charset="0"/>
                <a:cs typeface="Arial" charset="0"/>
              </a:rPr>
              <a:t>	 </a:t>
            </a:r>
            <a:endParaRPr lang="de-DE" altLang="de-DE" sz="1100" b="1" dirty="0" smtClean="0">
              <a:solidFill>
                <a:srgbClr val="262626"/>
              </a:solidFill>
              <a:latin typeface="Helvetica" pitchFamily="34" charset="0"/>
              <a:ea typeface="Times New Roman" pitchFamily="18" charset="0"/>
              <a:cs typeface="Arial" charset="0"/>
            </a:endParaRPr>
          </a:p>
        </p:txBody>
      </p:sp>
      <p:sp>
        <p:nvSpPr>
          <p:cNvPr id="2054" name="Textfeld 2"/>
          <p:cNvSpPr txBox="1">
            <a:spLocks noChangeArrowheads="1"/>
          </p:cNvSpPr>
          <p:nvPr/>
        </p:nvSpPr>
        <p:spPr bwMode="auto">
          <a:xfrm>
            <a:off x="63500" y="776288"/>
            <a:ext cx="6894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16"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16"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16"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16"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16"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16"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16"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16"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16" charset="-128"/>
              </a:defRPr>
            </a:lvl9pPr>
          </a:lstStyle>
          <a:p>
            <a:pPr eaLnBrk="1" hangingPunct="1">
              <a:spcBef>
                <a:spcPct val="0"/>
              </a:spcBef>
              <a:buFontTx/>
              <a:buNone/>
            </a:pPr>
            <a:r>
              <a:rPr lang="de-DE" altLang="en-US" sz="1100">
                <a:latin typeface="Helvetica" pitchFamily="34" charset="0"/>
                <a:cs typeface="Arial" charset="0"/>
              </a:rPr>
              <a:t>Zur </a:t>
            </a:r>
            <a:r>
              <a:rPr lang="de-DE" altLang="en-US" sz="1100" b="1">
                <a:latin typeface="Helvetica" pitchFamily="34" charset="0"/>
                <a:cs typeface="Arial" charset="0"/>
              </a:rPr>
              <a:t>sofortigen Besetzung  </a:t>
            </a:r>
            <a:r>
              <a:rPr lang="de-DE" altLang="en-US" sz="1100">
                <a:latin typeface="Helvetica" pitchFamily="34" charset="0"/>
                <a:cs typeface="Arial" charset="0"/>
              </a:rPr>
              <a:t>suchen wir  </a:t>
            </a:r>
          </a:p>
          <a:p>
            <a:pPr eaLnBrk="1" hangingPunct="1">
              <a:spcBef>
                <a:spcPct val="0"/>
              </a:spcBef>
              <a:buFontTx/>
              <a:buNone/>
            </a:pPr>
            <a:r>
              <a:rPr lang="de-DE" altLang="en-US" sz="1100">
                <a:latin typeface="Helvetica" pitchFamily="34" charset="0"/>
                <a:cs typeface="Arial" charset="0"/>
              </a:rPr>
              <a:t>für unseren Standort München/Solln eine/n</a:t>
            </a:r>
          </a:p>
        </p:txBody>
      </p:sp>
      <p:pic>
        <p:nvPicPr>
          <p:cNvPr id="2" name="Picture 3" descr="C:\Users\sGlueck\Documents\bene_s2_tacholiquin_Atemwege.jpg"/>
          <p:cNvPicPr>
            <a:picLocks noChangeAspect="1" noChangeArrowheads="1"/>
          </p:cNvPicPr>
          <p:nvPr/>
        </p:nvPicPr>
        <p:blipFill>
          <a:blip r:embed="rId5">
            <a:extLst>
              <a:ext uri="{28A0092B-C50C-407E-A947-70E740481C1C}">
                <a14:useLocalDpi xmlns:a14="http://schemas.microsoft.com/office/drawing/2010/main" val="0"/>
              </a:ext>
            </a:extLst>
          </a:blip>
          <a:srcRect l="25386" r="3670"/>
          <a:stretch>
            <a:fillRect/>
          </a:stretch>
        </p:blipFill>
        <p:spPr bwMode="auto">
          <a:xfrm>
            <a:off x="1722438" y="8726488"/>
            <a:ext cx="1725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C:\Users\sGlueck\Documents\bene_s3_qualitaet_made_in_germany.jpg"/>
          <p:cNvPicPr>
            <a:picLocks noChangeAspect="1" noChangeArrowheads="1"/>
          </p:cNvPicPr>
          <p:nvPr/>
        </p:nvPicPr>
        <p:blipFill>
          <a:blip r:embed="rId6">
            <a:extLst>
              <a:ext uri="{28A0092B-C50C-407E-A947-70E740481C1C}">
                <a14:useLocalDpi xmlns:a14="http://schemas.microsoft.com/office/drawing/2010/main" val="0"/>
              </a:ext>
            </a:extLst>
          </a:blip>
          <a:srcRect l="5907" r="22079"/>
          <a:stretch>
            <a:fillRect/>
          </a:stretch>
        </p:blipFill>
        <p:spPr bwMode="auto">
          <a:xfrm>
            <a:off x="5145088" y="8726488"/>
            <a:ext cx="17287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4"/>
          <p:cNvSpPr txBox="1">
            <a:spLocks noChangeArrowheads="1"/>
          </p:cNvSpPr>
          <p:nvPr/>
        </p:nvSpPr>
        <p:spPr bwMode="auto">
          <a:xfrm>
            <a:off x="5145088" y="-30163"/>
            <a:ext cx="1724025" cy="8748713"/>
          </a:xfrm>
          <a:prstGeom prst="rect">
            <a:avLst/>
          </a:prstGeom>
          <a:solidFill>
            <a:schemeClr val="bg1">
              <a:lumMod val="95000"/>
            </a:schemeClr>
          </a:solidFill>
          <a:ln>
            <a:noFill/>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1000" dirty="0" smtClean="0">
              <a:solidFill>
                <a:schemeClr val="bg1"/>
              </a:solidFill>
              <a:latin typeface="Arial" pitchFamily="34" charset="0"/>
              <a:cs typeface="Times New Roman" pitchFamily="18" charset="0"/>
            </a:endParaRPr>
          </a:p>
          <a:p>
            <a:pPr eaLnBrk="1" hangingPunct="1">
              <a:spcAft>
                <a:spcPts val="400"/>
              </a:spcAft>
              <a:defRPr/>
            </a:pPr>
            <a:endParaRPr lang="de-DE" altLang="de-DE" sz="800" dirty="0" smtClean="0">
              <a:solidFill>
                <a:schemeClr val="bg1"/>
              </a:solidFill>
              <a:latin typeface="Arial" pitchFamily="34" charset="0"/>
              <a:cs typeface="Times New Roman" pitchFamily="18" charset="0"/>
            </a:endParaRPr>
          </a:p>
          <a:p>
            <a:pPr eaLnBrk="1" hangingPunct="1">
              <a:spcAft>
                <a:spcPts val="400"/>
              </a:spcAft>
              <a:defRPr/>
            </a:pPr>
            <a:r>
              <a:rPr lang="de-DE" altLang="de-DE" sz="1000" dirty="0" smtClean="0">
                <a:solidFill>
                  <a:srgbClr val="2F93D1"/>
                </a:solidFill>
                <a:latin typeface="Arial" pitchFamily="34" charset="0"/>
                <a:cs typeface="Times New Roman" pitchFamily="18" charset="0"/>
              </a:rPr>
              <a:t>Ärzte, Apotheker und Patienten weltweit vertrauen seit über 65 Jahren auf Qualität und Wirksamkeit der Medikamente unseres Familienunternehmens. Einige unserer Produkte begleiten Menschen ihr ganzes Leben. </a:t>
            </a:r>
          </a:p>
          <a:p>
            <a:pPr eaLnBrk="1" hangingPunct="1">
              <a:spcAft>
                <a:spcPts val="400"/>
              </a:spcAft>
              <a:defRPr/>
            </a:pPr>
            <a:r>
              <a:rPr lang="de-DE" altLang="de-DE" sz="1000" dirty="0" smtClean="0">
                <a:solidFill>
                  <a:srgbClr val="2F93D1"/>
                </a:solidFill>
                <a:latin typeface="Arial" pitchFamily="34" charset="0"/>
                <a:cs typeface="Times New Roman" pitchFamily="18" charset="0"/>
              </a:rPr>
              <a:t>Unsere Arzneimittel werden in Deutschland nach höchsten Qualitätsstandards gefertigt und weltweit vertrieben.</a:t>
            </a:r>
          </a:p>
          <a:p>
            <a:pPr eaLnBrk="1" hangingPunct="1">
              <a:spcAft>
                <a:spcPts val="400"/>
              </a:spcAft>
              <a:defRPr/>
            </a:pPr>
            <a:r>
              <a:rPr lang="de-DE" altLang="de-DE" sz="1000" dirty="0" smtClean="0">
                <a:solidFill>
                  <a:srgbClr val="2F93D1"/>
                </a:solidFill>
                <a:latin typeface="Arial" pitchFamily="34" charset="0"/>
                <a:cs typeface="Times New Roman" pitchFamily="18" charset="0"/>
              </a:rPr>
              <a:t>Unsere Markenprodukte wie </a:t>
            </a:r>
            <a:r>
              <a:rPr lang="de-DE" altLang="de-DE" sz="1000" dirty="0" err="1" smtClean="0">
                <a:solidFill>
                  <a:srgbClr val="2F93D1"/>
                </a:solidFill>
                <a:latin typeface="Arial" pitchFamily="34" charset="0"/>
                <a:cs typeface="Times New Roman" pitchFamily="18" charset="0"/>
              </a:rPr>
              <a:t>ben</a:t>
            </a:r>
            <a:r>
              <a:rPr lang="de-DE" altLang="de-DE" sz="1000" dirty="0" smtClean="0">
                <a:solidFill>
                  <a:srgbClr val="2F93D1"/>
                </a:solidFill>
                <a:latin typeface="Arial" pitchFamily="34" charset="0"/>
                <a:cs typeface="Times New Roman" pitchFamily="18" charset="0"/>
              </a:rPr>
              <a:t>-u-</a:t>
            </a:r>
            <a:r>
              <a:rPr lang="de-DE" altLang="de-DE" sz="1000" dirty="0" err="1" smtClean="0">
                <a:solidFill>
                  <a:srgbClr val="2F93D1"/>
                </a:solidFill>
                <a:latin typeface="Arial" pitchFamily="34" charset="0"/>
                <a:cs typeface="Times New Roman" pitchFamily="18" charset="0"/>
              </a:rPr>
              <a:t>ron</a:t>
            </a:r>
            <a:r>
              <a:rPr lang="de-DE" altLang="de-DE" sz="1000" baseline="30000" dirty="0" smtClean="0">
                <a:solidFill>
                  <a:srgbClr val="2F93D1"/>
                </a:solidFill>
                <a:latin typeface="Arial" pitchFamily="34" charset="0"/>
                <a:cs typeface="Times New Roman" pitchFamily="18" charset="0"/>
              </a:rPr>
              <a:t>® </a:t>
            </a:r>
            <a:r>
              <a:rPr lang="de-DE" altLang="de-DE" sz="1000" dirty="0" smtClean="0">
                <a:solidFill>
                  <a:srgbClr val="2F93D1"/>
                </a:solidFill>
                <a:latin typeface="Arial" pitchFamily="34" charset="0"/>
                <a:cs typeface="Times New Roman" pitchFamily="18" charset="0"/>
              </a:rPr>
              <a:t>oder unser hauseigener Wirkstoff PPS stehen für höchste Ansprüche an Qualität und Verträglichkeit. Rund 100 Mitarbeiter arbeiten stetig an der Entwicklung neuer Ideen, Wirkstoffe, Darreichungsformen und Präparate für unser wichtigstes Ziel: die Gesundheit der Menschen! </a:t>
            </a:r>
            <a:endParaRPr lang="de-DE" altLang="de-DE" sz="1000" b="1" dirty="0" smtClean="0">
              <a:solidFill>
                <a:srgbClr val="2F93D1"/>
              </a:solidFill>
              <a:latin typeface="Arial" pitchFamily="34" charset="0"/>
              <a:cs typeface="Times New Roman" pitchFamily="18" charset="0"/>
            </a:endParaRPr>
          </a:p>
          <a:p>
            <a:pPr eaLnBrk="1" hangingPunct="1">
              <a:spcAft>
                <a:spcPts val="400"/>
              </a:spcAft>
              <a:defRPr/>
            </a:pPr>
            <a:endParaRPr lang="de-DE" altLang="de-DE" sz="1000" b="1" dirty="0" smtClean="0">
              <a:solidFill>
                <a:srgbClr val="2F93D1"/>
              </a:solidFill>
              <a:latin typeface="Arial" pitchFamily="34" charset="0"/>
              <a:cs typeface="Times New Roman" pitchFamily="18" charset="0"/>
            </a:endParaRPr>
          </a:p>
          <a:p>
            <a:pPr eaLnBrk="1" hangingPunct="1">
              <a:spcAft>
                <a:spcPts val="400"/>
              </a:spcAft>
              <a:defRPr/>
            </a:pPr>
            <a:r>
              <a:rPr lang="de-DE" altLang="de-DE" sz="1000" b="1" dirty="0" smtClean="0">
                <a:solidFill>
                  <a:srgbClr val="2F93D1"/>
                </a:solidFill>
                <a:latin typeface="Arial" pitchFamily="34" charset="0"/>
                <a:cs typeface="Times New Roman" pitchFamily="18" charset="0"/>
              </a:rPr>
              <a:t>Gestalten Sie mit uns Ihre berufliche Zukunft!</a:t>
            </a:r>
          </a:p>
          <a:p>
            <a:pPr eaLnBrk="1" hangingPunct="1">
              <a:spcAft>
                <a:spcPts val="400"/>
              </a:spcAft>
              <a:defRPr/>
            </a:pPr>
            <a:endParaRPr lang="de-DE" altLang="de-DE" sz="800" b="1" dirty="0" smtClean="0">
              <a:solidFill>
                <a:srgbClr val="2F93D1"/>
              </a:solidFill>
              <a:latin typeface="Arial" pitchFamily="34" charset="0"/>
              <a:cs typeface="Times New Roman" pitchFamily="18" charset="0"/>
            </a:endParaRPr>
          </a:p>
          <a:p>
            <a:pPr eaLnBrk="1" hangingPunct="1">
              <a:defRPr/>
            </a:pPr>
            <a:r>
              <a:rPr lang="de-DE" altLang="de-DE" sz="1000" dirty="0" err="1" smtClean="0">
                <a:solidFill>
                  <a:srgbClr val="2F93D1"/>
                </a:solidFill>
                <a:latin typeface="Arial" pitchFamily="34" charset="0"/>
                <a:cs typeface="Times New Roman" pitchFamily="18" charset="0"/>
              </a:rPr>
              <a:t>bene</a:t>
            </a:r>
            <a:r>
              <a:rPr lang="de-DE" altLang="de-DE" sz="1000" dirty="0" smtClean="0">
                <a:solidFill>
                  <a:srgbClr val="2F93D1"/>
                </a:solidFill>
                <a:latin typeface="Arial" pitchFamily="34" charset="0"/>
                <a:cs typeface="Times New Roman" pitchFamily="18" charset="0"/>
              </a:rPr>
              <a:t>-Arzneimittel GmbH</a:t>
            </a:r>
            <a:r>
              <a:rPr lang="de-DE" altLang="de-DE" sz="1000" b="1" dirty="0" smtClean="0">
                <a:solidFill>
                  <a:srgbClr val="2F93D1"/>
                </a:solidFill>
                <a:latin typeface="Arial" pitchFamily="34" charset="0"/>
                <a:cs typeface="Times New Roman" pitchFamily="18" charset="0"/>
              </a:rPr>
              <a:t> </a:t>
            </a:r>
          </a:p>
          <a:p>
            <a:pPr eaLnBrk="1" hangingPunct="1">
              <a:defRPr/>
            </a:pPr>
            <a:r>
              <a:rPr lang="de-DE" altLang="de-DE" sz="1000" dirty="0" err="1" smtClean="0">
                <a:solidFill>
                  <a:srgbClr val="2F93D1"/>
                </a:solidFill>
                <a:latin typeface="Arial" pitchFamily="34" charset="0"/>
                <a:cs typeface="Times New Roman" pitchFamily="18" charset="0"/>
              </a:rPr>
              <a:t>Herterichstr</a:t>
            </a:r>
            <a:r>
              <a:rPr lang="de-DE" altLang="de-DE" sz="1000" dirty="0" smtClean="0">
                <a:solidFill>
                  <a:srgbClr val="2F93D1"/>
                </a:solidFill>
                <a:latin typeface="Arial" pitchFamily="34" charset="0"/>
                <a:cs typeface="Times New Roman" pitchFamily="18" charset="0"/>
              </a:rPr>
              <a:t>. 1</a:t>
            </a:r>
          </a:p>
          <a:p>
            <a:pPr eaLnBrk="1" hangingPunct="1">
              <a:defRPr/>
            </a:pPr>
            <a:r>
              <a:rPr lang="de-DE" altLang="de-DE" sz="1000" dirty="0" smtClean="0">
                <a:solidFill>
                  <a:srgbClr val="2F93D1"/>
                </a:solidFill>
                <a:latin typeface="Arial" pitchFamily="34" charset="0"/>
                <a:cs typeface="Times New Roman" pitchFamily="18" charset="0"/>
              </a:rPr>
              <a:t>81479 München</a:t>
            </a:r>
          </a:p>
          <a:p>
            <a:pPr eaLnBrk="1" hangingPunct="1">
              <a:defRPr/>
            </a:pPr>
            <a:endParaRPr lang="de-DE" altLang="de-DE" sz="1000" dirty="0" smtClean="0">
              <a:solidFill>
                <a:srgbClr val="2F93D1"/>
              </a:solidFill>
              <a:latin typeface="Arial" pitchFamily="34" charset="0"/>
              <a:cs typeface="Times New Roman" pitchFamily="18" charset="0"/>
            </a:endParaRPr>
          </a:p>
          <a:p>
            <a:pPr eaLnBrk="1" hangingPunct="1">
              <a:defRPr/>
            </a:pPr>
            <a:r>
              <a:rPr lang="de-DE" altLang="de-DE" sz="1000" dirty="0" smtClean="0">
                <a:solidFill>
                  <a:srgbClr val="2F93D1"/>
                </a:solidFill>
                <a:latin typeface="Arial" pitchFamily="34" charset="0"/>
                <a:cs typeface="Times New Roman" pitchFamily="18" charset="0"/>
              </a:rPr>
              <a:t>www.bene-arzneimittel.de</a:t>
            </a:r>
          </a:p>
        </p:txBody>
      </p:sp>
      <p:pic>
        <p:nvPicPr>
          <p:cNvPr id="2058" name="Picture 12" descr="C:\Users\sGlueck\Documents\bene Logo_2014\bene_Logo_Gesundhe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9225" y="301625"/>
            <a:ext cx="15573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p:nvPr/>
        </p:nvSpPr>
        <p:spPr>
          <a:xfrm>
            <a:off x="-42863" y="1231900"/>
            <a:ext cx="6900863" cy="1008063"/>
          </a:xfrm>
          <a:prstGeom prst="rect">
            <a:avLst/>
          </a:prstGeom>
          <a:solidFill>
            <a:srgbClr val="29A5E3"/>
          </a:solidFill>
          <a:ln>
            <a:noFill/>
          </a:ln>
        </p:spPr>
        <p:style>
          <a:lnRef idx="2">
            <a:schemeClr val="accent3">
              <a:shade val="50000"/>
            </a:schemeClr>
          </a:lnRef>
          <a:fillRef idx="1001">
            <a:schemeClr val="lt1"/>
          </a:fillRef>
          <a:effectRef idx="0">
            <a:schemeClr val="accent3"/>
          </a:effectRef>
          <a:fontRef idx="minor">
            <a:schemeClr val="lt1"/>
          </a:fontRef>
        </p:style>
        <p:txBody>
          <a:bodyPr anchor="ctr"/>
          <a:lstStyle/>
          <a:p>
            <a:pPr algn="ctr">
              <a:defRPr/>
            </a:pPr>
            <a:r>
              <a:rPr lang="de-DE" sz="2000" b="1" dirty="0" smtClean="0">
                <a:solidFill>
                  <a:schemeClr val="bg1"/>
                </a:solidFill>
                <a:latin typeface="Arial" panose="020B0604020202020204" pitchFamily="34" charset="0"/>
                <a:cs typeface="Arial" panose="020B0604020202020204" pitchFamily="34" charset="0"/>
              </a:rPr>
              <a:t>Fachkraft für Arbeitssicherheit und Umweltschutz (m/w/d)</a:t>
            </a:r>
          </a:p>
          <a:p>
            <a:pPr algn="ctr">
              <a:defRPr/>
            </a:pPr>
            <a:r>
              <a:rPr lang="de-DE" sz="1200" b="1" dirty="0" smtClean="0">
                <a:solidFill>
                  <a:schemeClr val="bg1"/>
                </a:solidFill>
                <a:latin typeface="Arial" panose="020B0604020202020204" pitchFamily="34" charset="0"/>
                <a:cs typeface="Arial" panose="020B0604020202020204" pitchFamily="34" charset="0"/>
              </a:rPr>
              <a:t>Vollzeit</a:t>
            </a:r>
            <a:r>
              <a:rPr lang="de-DE" sz="1200" b="1" dirty="0">
                <a:solidFill>
                  <a:schemeClr val="bg1"/>
                </a:solidFill>
                <a:latin typeface="Arial" panose="020B0604020202020204" pitchFamily="34" charset="0"/>
                <a:cs typeface="Arial" panose="020B0604020202020204" pitchFamily="34" charset="0"/>
              </a:rPr>
              <a:t>, 39 </a:t>
            </a:r>
            <a:r>
              <a:rPr lang="de-DE" sz="1200" b="1" dirty="0" smtClean="0">
                <a:solidFill>
                  <a:schemeClr val="bg1"/>
                </a:solidFill>
                <a:latin typeface="Arial" panose="020B0604020202020204" pitchFamily="34" charset="0"/>
                <a:cs typeface="Arial" panose="020B0604020202020204" pitchFamily="34" charset="0"/>
              </a:rPr>
              <a:t>Stunden, unbefristet</a:t>
            </a:r>
            <a:endParaRPr lang="de-DE" sz="12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Words>
  <Application>Microsoft Office PowerPoint</Application>
  <PresentationFormat>A4-Papier (210x297 mm)</PresentationFormat>
  <Paragraphs>48</Paragraphs>
  <Slides>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vt:i4>
      </vt:variant>
    </vt:vector>
  </HeadingPairs>
  <TitlesOfParts>
    <vt:vector size="8" baseType="lpstr">
      <vt:lpstr>ＭＳ Ｐゴシック</vt:lpstr>
      <vt:lpstr>ＭＳ Ｐゴシック</vt:lpstr>
      <vt:lpstr>Arial</vt:lpstr>
      <vt:lpstr>Helvetica</vt:lpstr>
      <vt:lpstr>Symbol</vt:lpstr>
      <vt:lpstr>Times New Roman</vt:lpstr>
      <vt:lpstr>Standarddesign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bene Arzneimittel GmbH</dc:creator>
  <cp:lastModifiedBy>Hehn-Regh Brigitte</cp:lastModifiedBy>
  <cp:revision>181</cp:revision>
  <cp:lastPrinted>2017-07-20T09:03:16Z</cp:lastPrinted>
  <dcterms:created xsi:type="dcterms:W3CDTF">2002-02-13T15:44:52Z</dcterms:created>
  <dcterms:modified xsi:type="dcterms:W3CDTF">2019-02-13T09:20:11Z</dcterms:modified>
</cp:coreProperties>
</file>